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64" r:id="rId10"/>
    <p:sldId id="265" r:id="rId11"/>
    <p:sldId id="266" r:id="rId12"/>
    <p:sldId id="269" r:id="rId13"/>
    <p:sldId id="270"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2"/>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4A6E-26D9-9B4B-8305-2740C3325655}"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6FC61-25FE-1047-8580-8BAC9E0D13A1}" type="slidenum">
              <a:rPr lang="en-US" smtClean="0"/>
              <a:t>‹#›</a:t>
            </a:fld>
            <a:endParaRPr lang="en-US"/>
          </a:p>
        </p:txBody>
      </p:sp>
    </p:spTree>
    <p:extLst>
      <p:ext uri="{BB962C8B-B14F-4D97-AF65-F5344CB8AC3E}">
        <p14:creationId xmlns:p14="http://schemas.microsoft.com/office/powerpoint/2010/main" val="282797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D6FC61-25FE-1047-8580-8BAC9E0D13A1}" type="slidenum">
              <a:rPr lang="en-US" smtClean="0"/>
              <a:t>4</a:t>
            </a:fld>
            <a:endParaRPr lang="en-US"/>
          </a:p>
        </p:txBody>
      </p:sp>
    </p:spTree>
    <p:extLst>
      <p:ext uri="{BB962C8B-B14F-4D97-AF65-F5344CB8AC3E}">
        <p14:creationId xmlns:p14="http://schemas.microsoft.com/office/powerpoint/2010/main" val="70162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942B5-6047-D944-8D62-E771144C9C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FC3A1B-33B0-FE4A-AFBC-9B490EF1B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162B1-4E95-6240-B037-F46E3385656A}"/>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3DD0CBD0-1F66-7147-A47C-09F298CB6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E7E4-7843-8C48-A447-20778F2FF862}"/>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19092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6AE3-2FED-9D45-98C6-5B04017FD1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C76E5-A85A-CD44-8A58-723D29232A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E42CF-AAC1-0645-8EEE-65C583C9415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17609E4-49EB-234C-A3EC-A30F4F056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881D-6D8A-984D-9736-9E2F0B4CA46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97182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7672D-F108-9543-87EF-B15BADFBA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54435-A9A6-1F4E-8105-EF422FFB9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D9B21-6C65-424C-9524-3782B64A9EC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B8EBE4F-1253-5140-B050-BCE20798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14875-6B9E-FF40-A938-88D75B975895}"/>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94992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5C19-743E-8642-86E3-4A995C79D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8E788-E32A-0F42-9FAD-4719FC224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FBF73-2D2D-B148-AF4B-9D57FE0B6968}"/>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72E9470-3ED9-6548-9E71-55E4BCFEB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E4A63-A742-8D40-A569-DE76645A1BC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4053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ABC1-60E7-0140-9825-9119A964C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941476-3550-654E-BFA7-CBA3C11DF5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F46818-67AC-D841-87BE-9BD17DC5A48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C3AD05E-4210-B143-806B-E85696CD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1E05E-B1E0-5E44-B5AE-E44F5356929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81827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D84C-CDE0-484A-9E97-87F6A1E8CC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31736-74A4-414B-A3C7-7891CFB01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A2BD8-BC79-D84F-A4BC-D3DB9BCC09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0B919-C704-224A-88F9-DFA94950B8A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7A07918C-1AC3-1A4F-8915-876CD6274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93CB7-DB8D-F94B-B631-BC4FD674791C}"/>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13843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571E-3337-744D-B6B8-CED3FE178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527ED9-D6E3-8C4B-8B9F-CADC732C9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E8E1-D67C-2A46-9B57-E48F1D6F5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3AE7A5-F488-2743-B9D6-288B8381D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B73DCF-C657-EE47-BB5B-57257308A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4A7AC-1826-CD43-BA90-26516B8368F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8" name="Footer Placeholder 7">
            <a:extLst>
              <a:ext uri="{FF2B5EF4-FFF2-40B4-BE49-F238E27FC236}">
                <a16:creationId xmlns:a16="http://schemas.microsoft.com/office/drawing/2014/main" id="{2C084490-EFAE-1E40-9013-C7E7F952A7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FBC278-2628-364E-975E-18BD3B9E8C3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1828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05EC-57E6-8244-BAA5-A2CBEEFFC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54E01-8411-724C-AB17-687C2728273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4" name="Footer Placeholder 3">
            <a:extLst>
              <a:ext uri="{FF2B5EF4-FFF2-40B4-BE49-F238E27FC236}">
                <a16:creationId xmlns:a16="http://schemas.microsoft.com/office/drawing/2014/main" id="{0FD07AAD-5D39-8941-9F05-3528FC701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C8559B-E90A-0647-AF84-533031594D5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80170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62B09-F3E1-C347-8AA5-B702E982E6D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3" name="Footer Placeholder 2">
            <a:extLst>
              <a:ext uri="{FF2B5EF4-FFF2-40B4-BE49-F238E27FC236}">
                <a16:creationId xmlns:a16="http://schemas.microsoft.com/office/drawing/2014/main" id="{B19DB39D-3B9D-5D40-92FF-60379D9489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5AACEE-2B5F-D249-B13D-F701D977E398}"/>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73396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4DC-46A7-AF45-888C-6CB738839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F931FB-17C1-1843-A511-119257EEF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50F21-195F-8542-8A75-1A19B65C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38A5E-935B-2143-9FD6-07AF4B699ED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4E130223-CB0C-9644-BE66-DAB3D353A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13EB-9E5D-B941-B9F1-FECC89D7B60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03903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5C3D-909C-D048-9C42-606342C6D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96641-9C1C-D249-80FB-C433D56A58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90D3B8-F116-BF42-A7F6-B4BB06670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F98E5-F430-5844-8859-4FCABD27D4D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A8E59C0A-B02B-DA4E-A10E-67E5C6AD7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B6146-D3A0-004E-932D-ADE5E10D5FF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75349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15DAD-F98E-3146-BC7C-2F5E37EA6B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ACE22-DF82-9C4D-A558-31D2B3BAC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0F905-AF9A-F841-8C0E-487E13A47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00ECB039-1861-AF4B-B24A-74E827729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3AC882-00F5-0C4F-8C70-68FB3E97B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51AEC-2B0B-814C-B6C9-FA0EA4EFE0DB}" type="slidenum">
              <a:rPr lang="en-US" smtClean="0"/>
              <a:t>‹#›</a:t>
            </a:fld>
            <a:endParaRPr lang="en-US"/>
          </a:p>
        </p:txBody>
      </p:sp>
    </p:spTree>
    <p:extLst>
      <p:ext uri="{BB962C8B-B14F-4D97-AF65-F5344CB8AC3E}">
        <p14:creationId xmlns:p14="http://schemas.microsoft.com/office/powerpoint/2010/main" val="55040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data.cityofnewyork.us/City-Government/Film-Permits/tg4x-b46p"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city&#10;&#10;Description automatically generated">
            <a:extLst>
              <a:ext uri="{FF2B5EF4-FFF2-40B4-BE49-F238E27FC236}">
                <a16:creationId xmlns:a16="http://schemas.microsoft.com/office/drawing/2014/main" id="{67DE6A91-EB3B-A144-A98C-02407EFCC59F}"/>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31B60C-B86D-CC4E-918C-CC799AC3ABCB}"/>
              </a:ext>
            </a:extLst>
          </p:cNvPr>
          <p:cNvSpPr/>
          <p:nvPr/>
        </p:nvSpPr>
        <p:spPr>
          <a:xfrm>
            <a:off x="2442492" y="1"/>
            <a:ext cx="7754623"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Big Apple Filming Trail</a:t>
            </a:r>
          </a:p>
        </p:txBody>
      </p:sp>
      <p:pic>
        <p:nvPicPr>
          <p:cNvPr id="10" name="Picture 9">
            <a:extLst>
              <a:ext uri="{FF2B5EF4-FFF2-40B4-BE49-F238E27FC236}">
                <a16:creationId xmlns:a16="http://schemas.microsoft.com/office/drawing/2014/main" id="{C11BC6F9-F1E4-B346-A853-60A360C30BD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5084" y="116345"/>
            <a:ext cx="939799" cy="806986"/>
          </a:xfrm>
          <a:prstGeom prst="rect">
            <a:avLst/>
          </a:prstGeom>
          <a:ln>
            <a:solidFill>
              <a:schemeClr val="tx1"/>
            </a:solidFill>
          </a:ln>
        </p:spPr>
      </p:pic>
      <p:pic>
        <p:nvPicPr>
          <p:cNvPr id="12" name="Picture 11" descr="A picture containing clipart&#10;&#10;Description automatically generated">
            <a:extLst>
              <a:ext uri="{FF2B5EF4-FFF2-40B4-BE49-F238E27FC236}">
                <a16:creationId xmlns:a16="http://schemas.microsoft.com/office/drawing/2014/main" id="{1CFC2A66-9080-DE4A-A4C2-0EDAFB37719C}"/>
              </a:ext>
            </a:extLst>
          </p:cNvPr>
          <p:cNvPicPr>
            <a:picLocks noChangeAspect="1"/>
          </p:cNvPicPr>
          <p:nvPr/>
        </p:nvPicPr>
        <p:blipFill>
          <a:blip r:embed="rId4"/>
          <a:stretch>
            <a:fillRect/>
          </a:stretch>
        </p:blipFill>
        <p:spPr>
          <a:xfrm>
            <a:off x="10409892" y="116345"/>
            <a:ext cx="939799" cy="806986"/>
          </a:xfrm>
          <a:prstGeom prst="rect">
            <a:avLst/>
          </a:prstGeom>
          <a:ln>
            <a:solidFill>
              <a:schemeClr val="tx1"/>
            </a:solidFill>
          </a:ln>
        </p:spPr>
      </p:pic>
      <p:sp>
        <p:nvSpPr>
          <p:cNvPr id="14" name="Rectangle 13">
            <a:extLst>
              <a:ext uri="{FF2B5EF4-FFF2-40B4-BE49-F238E27FC236}">
                <a16:creationId xmlns:a16="http://schemas.microsoft.com/office/drawing/2014/main" id="{353080E0-A4ED-E441-A0DC-7DB14329DD32}"/>
              </a:ext>
            </a:extLst>
          </p:cNvPr>
          <p:cNvSpPr/>
          <p:nvPr/>
        </p:nvSpPr>
        <p:spPr>
          <a:xfrm>
            <a:off x="3987018" y="6211669"/>
            <a:ext cx="4665573" cy="646331"/>
          </a:xfrm>
          <a:prstGeom prst="rect">
            <a:avLst/>
          </a:prstGeom>
          <a:noFill/>
        </p:spPr>
        <p:txBody>
          <a:bodyPr wrap="none" lIns="91440" tIns="45720" rIns="91440" bIns="45720">
            <a:spAutoFit/>
          </a:bodyPr>
          <a:lstStyle/>
          <a:p>
            <a:pPr algn="ctr"/>
            <a:r>
              <a:rPr lang="en-US" sz="3600" b="1" cap="none" spc="50" dirty="0" err="1">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Ranjeeta</a:t>
            </a:r>
            <a:r>
              <a:rPr lang="en-US" sz="3600" b="1" cap="none"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 Bhattacharya</a:t>
            </a:r>
          </a:p>
        </p:txBody>
      </p:sp>
    </p:spTree>
    <p:extLst>
      <p:ext uri="{BB962C8B-B14F-4D97-AF65-F5344CB8AC3E}">
        <p14:creationId xmlns:p14="http://schemas.microsoft.com/office/powerpoint/2010/main" val="79591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6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7F2B3E-A410-DB4A-A182-7175827DAE92}"/>
              </a:ext>
            </a:extLst>
          </p:cNvPr>
          <p:cNvPicPr>
            <a:picLocks noChangeAspect="1"/>
          </p:cNvPicPr>
          <p:nvPr/>
        </p:nvPicPr>
        <p:blipFill>
          <a:blip r:embed="rId2"/>
          <a:stretch>
            <a:fillRect/>
          </a:stretch>
        </p:blipFill>
        <p:spPr>
          <a:xfrm>
            <a:off x="8948928" y="3641598"/>
            <a:ext cx="2747009" cy="1866900"/>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587A5F5E-87FE-4C46-907F-CBF04DE4E177}"/>
              </a:ext>
            </a:extLst>
          </p:cNvPr>
          <p:cNvPicPr>
            <a:picLocks noChangeAspect="1"/>
          </p:cNvPicPr>
          <p:nvPr/>
        </p:nvPicPr>
        <p:blipFill>
          <a:blip r:embed="rId3"/>
          <a:stretch>
            <a:fillRect/>
          </a:stretch>
        </p:blipFill>
        <p:spPr>
          <a:xfrm>
            <a:off x="9973056" y="2328672"/>
            <a:ext cx="976693" cy="1194063"/>
          </a:xfrm>
          <a:prstGeom prst="rect">
            <a:avLst/>
          </a:prstGeom>
        </p:spPr>
      </p:pic>
      <p:pic>
        <p:nvPicPr>
          <p:cNvPr id="11" name="Picture 10">
            <a:extLst>
              <a:ext uri="{FF2B5EF4-FFF2-40B4-BE49-F238E27FC236}">
                <a16:creationId xmlns:a16="http://schemas.microsoft.com/office/drawing/2014/main" id="{405B21DF-E61E-6244-B77F-221FB00BDA39}"/>
              </a:ext>
            </a:extLst>
          </p:cNvPr>
          <p:cNvPicPr>
            <a:picLocks noChangeAspect="1"/>
          </p:cNvPicPr>
          <p:nvPr/>
        </p:nvPicPr>
        <p:blipFill>
          <a:blip r:embed="rId4"/>
          <a:stretch>
            <a:fillRect/>
          </a:stretch>
        </p:blipFill>
        <p:spPr>
          <a:xfrm>
            <a:off x="8929878" y="3249939"/>
            <a:ext cx="658368" cy="720598"/>
          </a:xfrm>
          <a:prstGeom prst="rect">
            <a:avLst/>
          </a:prstGeom>
        </p:spPr>
      </p:pic>
      <p:pic>
        <p:nvPicPr>
          <p:cNvPr id="13" name="Picture 12" descr="A picture containing furniture&#10;&#10;Description automatically generated">
            <a:extLst>
              <a:ext uri="{FF2B5EF4-FFF2-40B4-BE49-F238E27FC236}">
                <a16:creationId xmlns:a16="http://schemas.microsoft.com/office/drawing/2014/main" id="{ED3F20BB-3842-F242-BC26-4F1124CB30AF}"/>
              </a:ext>
            </a:extLst>
          </p:cNvPr>
          <p:cNvPicPr>
            <a:picLocks noChangeAspect="1"/>
          </p:cNvPicPr>
          <p:nvPr/>
        </p:nvPicPr>
        <p:blipFill>
          <a:blip r:embed="rId5"/>
          <a:stretch>
            <a:fillRect/>
          </a:stretch>
        </p:blipFill>
        <p:spPr>
          <a:xfrm>
            <a:off x="11078432" y="3653037"/>
            <a:ext cx="617505" cy="635000"/>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07F31256-C152-C040-814D-EAE04FA2C9A8}"/>
              </a:ext>
            </a:extLst>
          </p:cNvPr>
          <p:cNvPicPr>
            <a:picLocks noGrp="1" noChangeAspect="1"/>
          </p:cNvPicPr>
          <p:nvPr>
            <p:ph idx="1"/>
          </p:nvPr>
        </p:nvPicPr>
        <p:blipFill>
          <a:blip r:embed="rId6"/>
          <a:stretch>
            <a:fillRect/>
          </a:stretch>
        </p:blipFill>
        <p:spPr>
          <a:xfrm>
            <a:off x="702781" y="592692"/>
            <a:ext cx="8134895" cy="5672615"/>
          </a:xfrm>
        </p:spPr>
      </p:pic>
    </p:spTree>
    <p:extLst>
      <p:ext uri="{BB962C8B-B14F-4D97-AF65-F5344CB8AC3E}">
        <p14:creationId xmlns:p14="http://schemas.microsoft.com/office/powerpoint/2010/main" val="33648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tree&#10;&#10;Description automatically generated">
            <a:extLst>
              <a:ext uri="{FF2B5EF4-FFF2-40B4-BE49-F238E27FC236}">
                <a16:creationId xmlns:a16="http://schemas.microsoft.com/office/drawing/2014/main" id="{DCBE0113-770A-A647-A2B5-237F960D2A42}"/>
              </a:ext>
            </a:extLst>
          </p:cNvPr>
          <p:cNvPicPr>
            <a:picLocks noChangeAspect="1"/>
          </p:cNvPicPr>
          <p:nvPr/>
        </p:nvPicPr>
        <p:blipFill>
          <a:blip r:embed="rId2"/>
          <a:stretch>
            <a:fillRect/>
          </a:stretch>
        </p:blipFill>
        <p:spPr>
          <a:xfrm>
            <a:off x="9212265" y="2871788"/>
            <a:ext cx="2870007" cy="387648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D8390E09-F541-DE4F-AFA6-85A5D1328870}"/>
              </a:ext>
            </a:extLst>
          </p:cNvPr>
          <p:cNvPicPr>
            <a:picLocks noChangeAspect="1"/>
          </p:cNvPicPr>
          <p:nvPr/>
        </p:nvPicPr>
        <p:blipFill>
          <a:blip r:embed="rId3"/>
          <a:stretch>
            <a:fillRect/>
          </a:stretch>
        </p:blipFill>
        <p:spPr>
          <a:xfrm>
            <a:off x="109728" y="0"/>
            <a:ext cx="8991410" cy="6748272"/>
          </a:xfrm>
          <a:prstGeom prst="rect">
            <a:avLst/>
          </a:prstGeom>
        </p:spPr>
      </p:pic>
      <p:pic>
        <p:nvPicPr>
          <p:cNvPr id="8" name="Picture 7" descr="A close up of a clock&#10;&#10;Description automatically generated">
            <a:extLst>
              <a:ext uri="{FF2B5EF4-FFF2-40B4-BE49-F238E27FC236}">
                <a16:creationId xmlns:a16="http://schemas.microsoft.com/office/drawing/2014/main" id="{CBA6035D-9D34-B34F-9484-DBE8B30A3651}"/>
              </a:ext>
            </a:extLst>
          </p:cNvPr>
          <p:cNvPicPr>
            <a:picLocks noChangeAspect="1"/>
          </p:cNvPicPr>
          <p:nvPr/>
        </p:nvPicPr>
        <p:blipFill>
          <a:blip r:embed="rId4"/>
          <a:stretch>
            <a:fillRect/>
          </a:stretch>
        </p:blipFill>
        <p:spPr>
          <a:xfrm>
            <a:off x="9212264" y="109728"/>
            <a:ext cx="2870007" cy="2762059"/>
          </a:xfrm>
          <a:prstGeom prst="rect">
            <a:avLst/>
          </a:prstGeom>
        </p:spPr>
      </p:pic>
      <p:sp>
        <p:nvSpPr>
          <p:cNvPr id="9" name="TextBox 8">
            <a:extLst>
              <a:ext uri="{FF2B5EF4-FFF2-40B4-BE49-F238E27FC236}">
                <a16:creationId xmlns:a16="http://schemas.microsoft.com/office/drawing/2014/main" id="{09122A26-3A58-0B4B-8D9F-002D0E295F68}"/>
              </a:ext>
            </a:extLst>
          </p:cNvPr>
          <p:cNvSpPr txBox="1"/>
          <p:nvPr/>
        </p:nvSpPr>
        <p:spPr>
          <a:xfrm>
            <a:off x="9324435" y="6181344"/>
            <a:ext cx="2645664" cy="369332"/>
          </a:xfrm>
          <a:prstGeom prst="rect">
            <a:avLst/>
          </a:prstGeom>
          <a:noFill/>
        </p:spPr>
        <p:txBody>
          <a:bodyPr wrap="square" rtlCol="0">
            <a:spAutoFit/>
          </a:bodyPr>
          <a:lstStyle/>
          <a:p>
            <a:r>
              <a:rPr lang="en-US" dirty="0">
                <a:solidFill>
                  <a:schemeClr val="bg1"/>
                </a:solidFill>
              </a:rPr>
              <a:t>Morning Shows The Day..</a:t>
            </a:r>
          </a:p>
        </p:txBody>
      </p:sp>
    </p:spTree>
    <p:extLst>
      <p:ext uri="{BB962C8B-B14F-4D97-AF65-F5344CB8AC3E}">
        <p14:creationId xmlns:p14="http://schemas.microsoft.com/office/powerpoint/2010/main" val="374328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creenshot&#10;&#10;Description automatically generated">
            <a:extLst>
              <a:ext uri="{FF2B5EF4-FFF2-40B4-BE49-F238E27FC236}">
                <a16:creationId xmlns:a16="http://schemas.microsoft.com/office/drawing/2014/main" id="{D36D72A6-ECE4-F649-8446-4462107EC5DB}"/>
              </a:ext>
            </a:extLst>
          </p:cNvPr>
          <p:cNvPicPr>
            <a:picLocks noChangeAspect="1"/>
          </p:cNvPicPr>
          <p:nvPr/>
        </p:nvPicPr>
        <p:blipFill>
          <a:blip r:embed="rId2"/>
          <a:stretch>
            <a:fillRect/>
          </a:stretch>
        </p:blipFill>
        <p:spPr>
          <a:xfrm>
            <a:off x="6421035" y="814388"/>
            <a:ext cx="5129784" cy="5257799"/>
          </a:xfrm>
          <a:prstGeom prst="rect">
            <a:avLst/>
          </a:prstGeom>
        </p:spPr>
      </p:pic>
      <p:sp>
        <p:nvSpPr>
          <p:cNvPr id="24" name="Rectangle 2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ane next to a car&#10;&#10;Description automatically generated">
            <a:extLst>
              <a:ext uri="{FF2B5EF4-FFF2-40B4-BE49-F238E27FC236}">
                <a16:creationId xmlns:a16="http://schemas.microsoft.com/office/drawing/2014/main" id="{CD4EE932-1798-A24D-8326-5F1654918FF5}"/>
              </a:ext>
            </a:extLst>
          </p:cNvPr>
          <p:cNvPicPr>
            <a:picLocks noChangeAspect="1"/>
          </p:cNvPicPr>
          <p:nvPr/>
        </p:nvPicPr>
        <p:blipFill>
          <a:blip r:embed="rId3"/>
          <a:stretch>
            <a:fillRect/>
          </a:stretch>
        </p:blipFill>
        <p:spPr>
          <a:xfrm>
            <a:off x="641180" y="2018309"/>
            <a:ext cx="5129784" cy="2821381"/>
          </a:xfrm>
          <a:prstGeom prst="rect">
            <a:avLst/>
          </a:prstGeom>
        </p:spPr>
      </p:pic>
    </p:spTree>
    <p:extLst>
      <p:ext uri="{BB962C8B-B14F-4D97-AF65-F5344CB8AC3E}">
        <p14:creationId xmlns:p14="http://schemas.microsoft.com/office/powerpoint/2010/main" val="2402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ED03C8D9-BD2C-1C44-9403-98449E745E01}"/>
              </a:ext>
            </a:extLst>
          </p:cNvPr>
          <p:cNvPicPr>
            <a:picLocks noChangeAspect="1"/>
          </p:cNvPicPr>
          <p:nvPr/>
        </p:nvPicPr>
        <p:blipFill rotWithShape="1">
          <a:blip r:embed="rId2"/>
          <a:srcRect l="9123" r="12136" b="-2"/>
          <a:stretch/>
        </p:blipFill>
        <p:spPr>
          <a:xfrm>
            <a:off x="321734" y="321732"/>
            <a:ext cx="2707216" cy="6214533"/>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998726FF-3D1B-E043-A17B-654429B5F10E}"/>
              </a:ext>
            </a:extLst>
          </p:cNvPr>
          <p:cNvPicPr>
            <a:picLocks noChangeAspect="1"/>
          </p:cNvPicPr>
          <p:nvPr/>
        </p:nvPicPr>
        <p:blipFill>
          <a:blip r:embed="rId3"/>
          <a:stretch>
            <a:fillRect/>
          </a:stretch>
        </p:blipFill>
        <p:spPr>
          <a:xfrm>
            <a:off x="3200400" y="321732"/>
            <a:ext cx="8466686" cy="6214533"/>
          </a:xfrm>
          <a:prstGeom prst="rect">
            <a:avLst/>
          </a:prstGeom>
        </p:spPr>
      </p:pic>
    </p:spTree>
    <p:extLst>
      <p:ext uri="{BB962C8B-B14F-4D97-AF65-F5344CB8AC3E}">
        <p14:creationId xmlns:p14="http://schemas.microsoft.com/office/powerpoint/2010/main" val="30844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itting at a table&#10;&#10;Description automatically generated">
            <a:extLst>
              <a:ext uri="{FF2B5EF4-FFF2-40B4-BE49-F238E27FC236}">
                <a16:creationId xmlns:a16="http://schemas.microsoft.com/office/drawing/2014/main" id="{D3C7C362-5B71-1149-83DF-1C39524C7D15}"/>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26000" contrast="2000"/>
                    </a14:imgEffect>
                  </a14:imgLayer>
                </a14:imgProps>
              </a:ext>
            </a:extLst>
          </a:blip>
          <a:srcRect t="5591" b="9503"/>
          <a:stretch/>
        </p:blipFill>
        <p:spPr>
          <a:xfrm>
            <a:off x="20" y="1"/>
            <a:ext cx="12191980" cy="6857999"/>
          </a:xfrm>
          <a:prstGeom prst="rect">
            <a:avLst/>
          </a:prstGeom>
        </p:spPr>
      </p:pic>
      <p:sp>
        <p:nvSpPr>
          <p:cNvPr id="2" name="Title 1">
            <a:extLst>
              <a:ext uri="{FF2B5EF4-FFF2-40B4-BE49-F238E27FC236}">
                <a16:creationId xmlns:a16="http://schemas.microsoft.com/office/drawing/2014/main" id="{2246638B-8AE5-1A4C-ABE7-EDC79D51D9CE}"/>
              </a:ext>
            </a:extLst>
          </p:cNvPr>
          <p:cNvSpPr>
            <a:spLocks noGrp="1"/>
          </p:cNvSpPr>
          <p:nvPr>
            <p:ph type="title"/>
          </p:nvPr>
        </p:nvSpPr>
        <p:spPr>
          <a:xfrm>
            <a:off x="733926" y="64918"/>
            <a:ext cx="10852484" cy="717135"/>
          </a:xfrm>
        </p:spPr>
        <p:txBody>
          <a:bodyPr vert="horz" lIns="91440" tIns="45720" rIns="91440" bIns="45720" rtlCol="0" anchor="ctr">
            <a:normAutofit/>
          </a:bodyPr>
          <a:lstStyle/>
          <a:p>
            <a:pPr algn="ctr"/>
            <a:r>
              <a:rPr lang="en-US" sz="3200" b="1" dirty="0">
                <a:solidFill>
                  <a:srgbClr val="FFFFFF"/>
                </a:solidFill>
              </a:rPr>
              <a:t>Conclusion &amp; Future Scope</a:t>
            </a:r>
          </a:p>
        </p:txBody>
      </p:sp>
      <p:sp>
        <p:nvSpPr>
          <p:cNvPr id="9" name="TextBox 8">
            <a:extLst>
              <a:ext uri="{FF2B5EF4-FFF2-40B4-BE49-F238E27FC236}">
                <a16:creationId xmlns:a16="http://schemas.microsoft.com/office/drawing/2014/main" id="{6AC5F876-7E3C-FF46-AA44-51D431F54B13}"/>
              </a:ext>
            </a:extLst>
          </p:cNvPr>
          <p:cNvSpPr txBox="1"/>
          <p:nvPr/>
        </p:nvSpPr>
        <p:spPr>
          <a:xfrm>
            <a:off x="637673" y="931068"/>
            <a:ext cx="10948737" cy="5626144"/>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1500" dirty="0">
                <a:solidFill>
                  <a:srgbClr val="FFFFFF"/>
                </a:solidFill>
              </a:rPr>
              <a:t>Maximum filming in Manhattan (midtown and downtown)  followed by Brooklyn and Queens. </a:t>
            </a:r>
          </a:p>
          <a:p>
            <a:pPr marL="57150">
              <a:lnSpc>
                <a:spcPct val="90000"/>
              </a:lnSpc>
              <a:spcAft>
                <a:spcPts val="600"/>
              </a:spcAft>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Television is the most popular shoot category followed by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Top three subcategories includes episodic series, feature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International shoots mostly includes films from the United Kingdom, Japan, France etc.</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Fall season (October) is the most preferred filming month.</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Maximum parking reservations is done in Manhattan borough wise. Brooklyn is far second.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Filming trends borough wise over the years  2014 – 2019 shows a steep rise in popularity of Brooklyn compared to other boroughs.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Early morning time (6 – 7 AM) is the preferred slot for starting filming.</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2018 was the busiest year in terms of hours of filming activity in the city. Overall trend remains upward.</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Attribute parking held (string location) can be converted to corresponding latitude and longitude coordinates using google geocoding API which can be plotted on the city map. This is future scope.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Other external datasets related to movie ratings, film scene locations etc. can be merged with the existing data to gather further interesting insights. This is future scope. </a:t>
            </a: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134664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lat screen television&#10;&#10;Description automatically generated">
            <a:extLst>
              <a:ext uri="{FF2B5EF4-FFF2-40B4-BE49-F238E27FC236}">
                <a16:creationId xmlns:a16="http://schemas.microsoft.com/office/drawing/2014/main" id="{DB89A5AE-D4C8-E649-BC69-C8E61D9E8EFD}"/>
              </a:ext>
            </a:extLst>
          </p:cNvPr>
          <p:cNvPicPr>
            <a:picLocks noChangeAspect="1"/>
          </p:cNvPicPr>
          <p:nvPr/>
        </p:nvPicPr>
        <p:blipFill rotWithShape="1">
          <a:blip r:embed="rId2"/>
          <a:srcRect t="9009" b="2239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6760C249-86C6-4841-A914-3E3939FC0087}"/>
              </a:ext>
            </a:extLst>
          </p:cNvPr>
          <p:cNvSpPr txBox="1"/>
          <p:nvPr/>
        </p:nvSpPr>
        <p:spPr>
          <a:xfrm>
            <a:off x="2599372" y="578024"/>
            <a:ext cx="7400544" cy="1015663"/>
          </a:xfrm>
          <a:prstGeom prst="rect">
            <a:avLst/>
          </a:prstGeom>
          <a:noFill/>
        </p:spPr>
        <p:txBody>
          <a:bodyPr wrap="square" rtlCol="0">
            <a:spAutoFit/>
          </a:bodyPr>
          <a:lstStyle/>
          <a:p>
            <a:pPr algn="ctr"/>
            <a:r>
              <a:rPr lang="en-US" sz="6000" b="1" i="1" dirty="0">
                <a:solidFill>
                  <a:srgbClr val="FF0000"/>
                </a:solidFill>
                <a:latin typeface="Georgia" panose="02040502050405020303" pitchFamily="18" charset="0"/>
              </a:rPr>
              <a:t>Thank You!</a:t>
            </a:r>
          </a:p>
        </p:txBody>
      </p:sp>
      <p:pic>
        <p:nvPicPr>
          <p:cNvPr id="3" name="Picture 2" descr="A coffee mug&#10;&#10;Description automatically generated">
            <a:extLst>
              <a:ext uri="{FF2B5EF4-FFF2-40B4-BE49-F238E27FC236}">
                <a16:creationId xmlns:a16="http://schemas.microsoft.com/office/drawing/2014/main" id="{D878073A-678A-F044-9A80-11551F4FA221}"/>
              </a:ext>
            </a:extLst>
          </p:cNvPr>
          <p:cNvPicPr>
            <a:picLocks noChangeAspect="1"/>
          </p:cNvPicPr>
          <p:nvPr/>
        </p:nvPicPr>
        <p:blipFill>
          <a:blip r:embed="rId3"/>
          <a:stretch>
            <a:fillRect/>
          </a:stretch>
        </p:blipFill>
        <p:spPr>
          <a:xfrm>
            <a:off x="3965130" y="1593687"/>
            <a:ext cx="4864100" cy="3092613"/>
          </a:xfrm>
          <a:prstGeom prst="rect">
            <a:avLst/>
          </a:prstGeom>
        </p:spPr>
      </p:pic>
    </p:spTree>
    <p:extLst>
      <p:ext uri="{BB962C8B-B14F-4D97-AF65-F5344CB8AC3E}">
        <p14:creationId xmlns:p14="http://schemas.microsoft.com/office/powerpoint/2010/main" val="55747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031EA-A043-EC49-9FFD-D424E07886C2}"/>
              </a:ext>
            </a:extLst>
          </p:cNvPr>
          <p:cNvPicPr>
            <a:picLocks noChangeAspect="1"/>
          </p:cNvPicPr>
          <p:nvPr/>
        </p:nvPicPr>
        <p:blipFill>
          <a:blip r:embed="rId2"/>
          <a:stretch>
            <a:fillRect/>
          </a:stretch>
        </p:blipFill>
        <p:spPr>
          <a:xfrm>
            <a:off x="0" y="0"/>
            <a:ext cx="12192000" cy="6858000"/>
          </a:xfrm>
          <a:prstGeom prst="rect">
            <a:avLst/>
          </a:prstGeom>
        </p:spPr>
      </p:pic>
      <p:sp>
        <p:nvSpPr>
          <p:cNvPr id="3073" name="Rectangle 2">
            <a:extLst>
              <a:ext uri="{FF2B5EF4-FFF2-40B4-BE49-F238E27FC236}">
                <a16:creationId xmlns:a16="http://schemas.microsoft.com/office/drawing/2014/main" id="{1E33BC00-D5B6-0045-A8CB-3B1CEF90ABD1}"/>
              </a:ext>
            </a:extLst>
          </p:cNvPr>
          <p:cNvSpPr>
            <a:spLocks noGrp="1" noChangeArrowheads="1"/>
          </p:cNvSpPr>
          <p:nvPr>
            <p:ph type="title"/>
          </p:nvPr>
        </p:nvSpPr>
        <p:spPr>
          <a:xfrm rot="16200000">
            <a:off x="-2101256" y="2630090"/>
            <a:ext cx="6357144" cy="1325563"/>
          </a:xfrm>
        </p:spPr>
        <p:txBody>
          <a:bodyPr>
            <a:normAutofit/>
          </a:bodyPr>
          <a:lstStyle/>
          <a:p>
            <a:pPr algn="r" eaLnBrk="1" hangingPunct="1"/>
            <a:r>
              <a:rPr lang="en-US" altLang="en-US" sz="7200" b="1" dirty="0">
                <a:solidFill>
                  <a:schemeClr val="bg1"/>
                </a:solidFill>
              </a:rPr>
              <a:t>Background</a:t>
            </a:r>
          </a:p>
        </p:txBody>
      </p:sp>
      <p:sp>
        <p:nvSpPr>
          <p:cNvPr id="3074" name="Rectangle 3">
            <a:extLst>
              <a:ext uri="{FF2B5EF4-FFF2-40B4-BE49-F238E27FC236}">
                <a16:creationId xmlns:a16="http://schemas.microsoft.com/office/drawing/2014/main" id="{55B8661A-463D-2E4D-8547-37D4BD8EACB2}"/>
              </a:ext>
            </a:extLst>
          </p:cNvPr>
          <p:cNvSpPr>
            <a:spLocks noGrp="1" noChangeArrowheads="1"/>
          </p:cNvSpPr>
          <p:nvPr>
            <p:ph type="body" idx="1"/>
          </p:nvPr>
        </p:nvSpPr>
        <p:spPr>
          <a:xfrm>
            <a:off x="2154633" y="0"/>
            <a:ext cx="10037368" cy="6586538"/>
          </a:xfrm>
        </p:spPr>
        <p:txBody>
          <a:bodyPr>
            <a:normAutofit/>
          </a:bodyPr>
          <a:lstStyle/>
          <a:p>
            <a:pPr marL="0" indent="0">
              <a:buNone/>
            </a:pPr>
            <a:r>
              <a:rPr lang="en-US" sz="2000" dirty="0"/>
              <a:t>New York City or The Big Apple is considered one of the greatest cities in the whole world having a cinematic identity that touches upon all walks of life. Some of the most iconic movies, television series, documentaries, short films, dramas, theatres, etc. have all revolved around this bustling metropolis. Let’s try and follow the Big Apple filming trail by exploring the following areas: </a:t>
            </a:r>
          </a:p>
          <a:p>
            <a:r>
              <a:rPr lang="en-US" sz="2000" dirty="0"/>
              <a:t>What are some of the most popular filming locations? Is there a change in preference over the years?</a:t>
            </a:r>
          </a:p>
          <a:p>
            <a:r>
              <a:rPr lang="en-US" sz="2000" dirty="0"/>
              <a:t>Major categories and subcategories of filming?</a:t>
            </a:r>
          </a:p>
          <a:p>
            <a:r>
              <a:rPr lang="en-US" sz="2000" dirty="0"/>
              <a:t>International movie filming statistics?</a:t>
            </a:r>
          </a:p>
          <a:p>
            <a:r>
              <a:rPr lang="en-US" sz="2000" dirty="0"/>
              <a:t>Which month witnesses maximum filming typically?</a:t>
            </a:r>
          </a:p>
          <a:p>
            <a:r>
              <a:rPr lang="en-US" sz="2000" dirty="0"/>
              <a:t>Which borough has maximum parking reservations for filming?</a:t>
            </a:r>
          </a:p>
          <a:p>
            <a:r>
              <a:rPr lang="en-US" sz="2000" dirty="0"/>
              <a:t>What is the filming trend borough wise over the years?</a:t>
            </a:r>
          </a:p>
          <a:p>
            <a:r>
              <a:rPr lang="en-US" sz="2000" dirty="0"/>
              <a:t>Most popular filming categories? </a:t>
            </a:r>
          </a:p>
          <a:p>
            <a:r>
              <a:rPr lang="en-US" sz="2000" dirty="0"/>
              <a:t>Most preferred shoot start time hour of the day?</a:t>
            </a:r>
          </a:p>
          <a:p>
            <a:r>
              <a:rPr lang="en-US" sz="2000" dirty="0"/>
              <a:t>Different types of permit handed over?</a:t>
            </a:r>
          </a:p>
          <a:p>
            <a:r>
              <a:rPr lang="en-US" sz="2000" dirty="0"/>
              <a:t>Total number of hours of shoot for a particular category over the</a:t>
            </a:r>
          </a:p>
          <a:p>
            <a:pPr marL="0" indent="0">
              <a:buNone/>
            </a:pPr>
            <a:r>
              <a:rPr lang="en-US" sz="2000" dirty="0"/>
              <a:t>    period of years for each borough?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eaLnBrk="1" hangingPunct="1"/>
            <a:endParaRPr lang="en-US" altLang="en-US" dirty="0"/>
          </a:p>
        </p:txBody>
      </p:sp>
      <p:pic>
        <p:nvPicPr>
          <p:cNvPr id="5" name="Picture 4" descr="A close up of text on a black surface&#10;&#10;Description automatically generated">
            <a:extLst>
              <a:ext uri="{FF2B5EF4-FFF2-40B4-BE49-F238E27FC236}">
                <a16:creationId xmlns:a16="http://schemas.microsoft.com/office/drawing/2014/main" id="{CDE79EAB-1F9B-6746-AB6F-25F16DEC3DBF}"/>
              </a:ext>
            </a:extLst>
          </p:cNvPr>
          <p:cNvPicPr>
            <a:picLocks noChangeAspect="1"/>
          </p:cNvPicPr>
          <p:nvPr/>
        </p:nvPicPr>
        <p:blipFill>
          <a:blip r:embed="rId3"/>
          <a:stretch>
            <a:fillRect/>
          </a:stretch>
        </p:blipFill>
        <p:spPr>
          <a:xfrm>
            <a:off x="175418" y="4731543"/>
            <a:ext cx="1803797" cy="1739900"/>
          </a:xfrm>
          <a:prstGeom prst="rect">
            <a:avLst/>
          </a:prstGeom>
        </p:spPr>
      </p:pic>
      <p:pic>
        <p:nvPicPr>
          <p:cNvPr id="4" name="Picture 3">
            <a:extLst>
              <a:ext uri="{FF2B5EF4-FFF2-40B4-BE49-F238E27FC236}">
                <a16:creationId xmlns:a16="http://schemas.microsoft.com/office/drawing/2014/main" id="{280D309E-7884-7F4A-A143-E9C12D5C8C6B}"/>
              </a:ext>
            </a:extLst>
          </p:cNvPr>
          <p:cNvPicPr>
            <a:picLocks noChangeAspect="1"/>
          </p:cNvPicPr>
          <p:nvPr/>
        </p:nvPicPr>
        <p:blipFill>
          <a:blip r:embed="rId4"/>
          <a:stretch>
            <a:fillRect/>
          </a:stretch>
        </p:blipFill>
        <p:spPr>
          <a:xfrm>
            <a:off x="9433484" y="2646934"/>
            <a:ext cx="2146300" cy="3441700"/>
          </a:xfrm>
          <a:prstGeom prst="rect">
            <a:avLst/>
          </a:prstGeom>
        </p:spPr>
      </p:pic>
    </p:spTree>
    <p:extLst>
      <p:ext uri="{BB962C8B-B14F-4D97-AF65-F5344CB8AC3E}">
        <p14:creationId xmlns:p14="http://schemas.microsoft.com/office/powerpoint/2010/main" val="37964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n engine&#10;&#10;Description automatically generated">
            <a:extLst>
              <a:ext uri="{FF2B5EF4-FFF2-40B4-BE49-F238E27FC236}">
                <a16:creationId xmlns:a16="http://schemas.microsoft.com/office/drawing/2014/main" id="{CD549548-37F7-EF4E-8080-F59D0EB3B43D}"/>
              </a:ext>
            </a:extLst>
          </p:cNvPr>
          <p:cNvPicPr>
            <a:picLocks noChangeAspect="1"/>
          </p:cNvPicPr>
          <p:nvPr/>
        </p:nvPicPr>
        <p:blipFill rotWithShape="1">
          <a:blip r:embed="rId2"/>
          <a:srcRect t="11343" r="9091" b="9376"/>
          <a:stretch/>
        </p:blipFill>
        <p:spPr>
          <a:xfrm>
            <a:off x="20" y="10"/>
            <a:ext cx="12191980" cy="6857990"/>
          </a:xfrm>
          <a:prstGeom prst="rect">
            <a:avLst/>
          </a:prstGeom>
        </p:spPr>
      </p:pic>
      <p:sp>
        <p:nvSpPr>
          <p:cNvPr id="3076" name="Freeform: Shape 13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7" name="Freeform: Shape 13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AD053FC-87BC-9D4F-BEF5-D88C224AD73C}"/>
              </a:ext>
            </a:extLst>
          </p:cNvPr>
          <p:cNvPicPr>
            <a:picLocks noChangeAspect="1"/>
          </p:cNvPicPr>
          <p:nvPr/>
        </p:nvPicPr>
        <p:blipFill>
          <a:blip r:embed="rId3"/>
          <a:stretch>
            <a:fillRect/>
          </a:stretch>
        </p:blipFill>
        <p:spPr>
          <a:xfrm>
            <a:off x="927306" y="537991"/>
            <a:ext cx="2201779" cy="2086108"/>
          </a:xfrm>
          <a:prstGeom prst="rect">
            <a:avLst/>
          </a:prstGeom>
          <a:effectLst>
            <a:softEdge rad="63500"/>
          </a:effectLst>
        </p:spPr>
      </p:pic>
      <p:pic>
        <p:nvPicPr>
          <p:cNvPr id="19" name="Picture 18">
            <a:extLst>
              <a:ext uri="{FF2B5EF4-FFF2-40B4-BE49-F238E27FC236}">
                <a16:creationId xmlns:a16="http://schemas.microsoft.com/office/drawing/2014/main" id="{0C66B48B-5BAD-8542-B0E4-0BDF001AA17B}"/>
              </a:ext>
            </a:extLst>
          </p:cNvPr>
          <p:cNvPicPr>
            <a:picLocks noChangeAspect="1"/>
          </p:cNvPicPr>
          <p:nvPr/>
        </p:nvPicPr>
        <p:blipFill>
          <a:blip r:embed="rId4"/>
          <a:stretch>
            <a:fillRect/>
          </a:stretch>
        </p:blipFill>
        <p:spPr>
          <a:xfrm>
            <a:off x="399320" y="3145846"/>
            <a:ext cx="4109596" cy="1021391"/>
          </a:xfrm>
          <a:prstGeom prst="rect">
            <a:avLst/>
          </a:prstGeom>
        </p:spPr>
      </p:pic>
      <p:sp>
        <p:nvSpPr>
          <p:cNvPr id="16" name="Rectangle 15">
            <a:extLst>
              <a:ext uri="{FF2B5EF4-FFF2-40B4-BE49-F238E27FC236}">
                <a16:creationId xmlns:a16="http://schemas.microsoft.com/office/drawing/2014/main" id="{77A391EA-E289-D841-9FB8-88ED6EE09736}"/>
              </a:ext>
            </a:extLst>
          </p:cNvPr>
          <p:cNvSpPr/>
          <p:nvPr/>
        </p:nvSpPr>
        <p:spPr>
          <a:xfrm>
            <a:off x="2966826" y="1117430"/>
            <a:ext cx="9225154" cy="5693866"/>
          </a:xfrm>
          <a:prstGeom prst="rect">
            <a:avLst/>
          </a:prstGeom>
          <a:noFill/>
        </p:spPr>
        <p:txBody>
          <a:bodyPr wrap="none" lIns="91440" tIns="45720" rIns="91440" bIns="45720">
            <a:spAutoFit/>
          </a:bodyPr>
          <a:lstStyle/>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source NYC Open Data portal</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dirty="0">
                <a:ln w="9525">
                  <a:solidFill>
                    <a:schemeClr val="bg1"/>
                  </a:solidFill>
                  <a:prstDash val="solid"/>
                </a:ln>
                <a:effectLst>
                  <a:outerShdw blurRad="12700" dist="38100" dir="2700000" algn="tl" rotWithShape="0">
                    <a:schemeClr val="bg1">
                      <a:lumMod val="50000"/>
                    </a:schemeClr>
                  </a:outerShdw>
                </a:effectLst>
              </a:rPr>
              <a:t>Dataset Link [</a:t>
            </a:r>
            <a:r>
              <a:rPr lang="en-US" sz="2800" b="1" dirty="0">
                <a:ln w="9525">
                  <a:solidFill>
                    <a:schemeClr val="bg1"/>
                  </a:solidFill>
                  <a:prstDash val="solid"/>
                </a:ln>
                <a:effectLst>
                  <a:outerShdw blurRad="12700" dist="38100" dir="2700000" algn="tl" rotWithShape="0">
                    <a:schemeClr val="bg1">
                      <a:lumMod val="50000"/>
                    </a:schemeClr>
                  </a:outerShdw>
                </a:effectLst>
                <a:hlinkClick r:id="rId5" tooltip="Link"/>
              </a:rPr>
              <a:t>URL</a:t>
            </a:r>
            <a:r>
              <a:rPr lang="en-US" sz="2800" b="1" dirty="0">
                <a:ln w="9525">
                  <a:solidFill>
                    <a:schemeClr val="bg1"/>
                  </a:solidFill>
                  <a:prstDash val="solid"/>
                </a:ln>
                <a:effectLst>
                  <a:outerShdw blurRad="12700" dist="38100" dir="2700000" algn="tl" rotWithShape="0">
                    <a:schemeClr val="bg1">
                      <a:lumMod val="50000"/>
                    </a:schemeClr>
                  </a:outerShdw>
                </a:effectLst>
              </a:rPr>
              <a:t>]</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Year 2014 – 2019 </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~43K Rows</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14 Columns</a:t>
            </a: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Records with invalid zip code removed (~ 10)</a:t>
            </a:r>
          </a:p>
          <a:p>
            <a:pPr marL="285750" indent="-285750" algn="r">
              <a:buFont typeface="Arial" panose="020B0604020202020204" pitchFamily="34" charset="0"/>
              <a:buChar char="•"/>
            </a:pP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Dataset </a:t>
            </a:r>
            <a:r>
              <a:rPr lang="en-US" sz="2800" b="1" dirty="0">
                <a:ln w="9525">
                  <a:solidFill>
                    <a:schemeClr val="bg1"/>
                  </a:solidFill>
                  <a:prstDash val="solid"/>
                </a:ln>
                <a:effectLst>
                  <a:outerShdw blurRad="12700" dist="38100" dir="2700000" algn="tl" rotWithShape="0">
                    <a:schemeClr val="bg1">
                      <a:lumMod val="50000"/>
                    </a:schemeClr>
                  </a:outerShdw>
                </a:effectLst>
              </a:rPr>
              <a:t>published</a:t>
            </a: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on June 2019 considered for exploration</a:t>
            </a:r>
          </a:p>
        </p:txBody>
      </p:sp>
      <p:sp>
        <p:nvSpPr>
          <p:cNvPr id="17" name="Rectangle 16">
            <a:extLst>
              <a:ext uri="{FF2B5EF4-FFF2-40B4-BE49-F238E27FC236}">
                <a16:creationId xmlns:a16="http://schemas.microsoft.com/office/drawing/2014/main" id="{87FEA141-033F-264E-B13F-0CAE3590D740}"/>
              </a:ext>
            </a:extLst>
          </p:cNvPr>
          <p:cNvSpPr/>
          <p:nvPr/>
        </p:nvSpPr>
        <p:spPr>
          <a:xfrm>
            <a:off x="5553495" y="71798"/>
            <a:ext cx="6638485" cy="677108"/>
          </a:xfrm>
          <a:prstGeom prst="rect">
            <a:avLst/>
          </a:prstGeom>
          <a:noFill/>
        </p:spPr>
        <p:txBody>
          <a:bodyPr wrap="none" lIns="91440" tIns="45720" rIns="91440" bIns="45720">
            <a:spAutoFit/>
          </a:bodyPr>
          <a:lstStyle/>
          <a:p>
            <a:pPr algn="ctr"/>
            <a:r>
              <a:rPr lang="en-US" alt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Collection &amp; Preprocessing</a:t>
            </a:r>
            <a:endParaRPr 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3972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map&#10;&#10;Description automatically generated">
            <a:extLst>
              <a:ext uri="{FF2B5EF4-FFF2-40B4-BE49-F238E27FC236}">
                <a16:creationId xmlns:a16="http://schemas.microsoft.com/office/drawing/2014/main" id="{6D1CBB8D-EE17-6441-8655-2C6137B5E637}"/>
              </a:ext>
            </a:extLst>
          </p:cNvPr>
          <p:cNvPicPr>
            <a:picLocks noChangeAspect="1"/>
          </p:cNvPicPr>
          <p:nvPr/>
        </p:nvPicPr>
        <p:blipFill>
          <a:blip r:embed="rId3"/>
          <a:stretch>
            <a:fillRect/>
          </a:stretch>
        </p:blipFill>
        <p:spPr>
          <a:xfrm>
            <a:off x="1008268" y="643467"/>
            <a:ext cx="10175463" cy="5571066"/>
          </a:xfrm>
          <a:prstGeom prst="rect">
            <a:avLst/>
          </a:prstGeom>
        </p:spPr>
      </p:pic>
      <p:pic>
        <p:nvPicPr>
          <p:cNvPr id="11" name="Picture 10" descr="A picture containing sky, outdoor, road, building&#10;&#10;Description automatically generated">
            <a:extLst>
              <a:ext uri="{FF2B5EF4-FFF2-40B4-BE49-F238E27FC236}">
                <a16:creationId xmlns:a16="http://schemas.microsoft.com/office/drawing/2014/main" id="{64EE8672-0784-074C-A6B2-01BE1FB00BB5}"/>
              </a:ext>
            </a:extLst>
          </p:cNvPr>
          <p:cNvPicPr>
            <a:picLocks noChangeAspect="1"/>
          </p:cNvPicPr>
          <p:nvPr/>
        </p:nvPicPr>
        <p:blipFill>
          <a:blip r:embed="rId4"/>
          <a:stretch>
            <a:fillRect/>
          </a:stretch>
        </p:blipFill>
        <p:spPr>
          <a:xfrm>
            <a:off x="9724927" y="3783806"/>
            <a:ext cx="1821801" cy="2011363"/>
          </a:xfrm>
          <a:prstGeom prst="rect">
            <a:avLst/>
          </a:prstGeom>
        </p:spPr>
      </p:pic>
    </p:spTree>
    <p:extLst>
      <p:ext uri="{BB962C8B-B14F-4D97-AF65-F5344CB8AC3E}">
        <p14:creationId xmlns:p14="http://schemas.microsoft.com/office/powerpoint/2010/main" val="273950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4AD77C3-5059-0E40-BE52-9399A60088E8}"/>
              </a:ext>
            </a:extLst>
          </p:cNvPr>
          <p:cNvPicPr>
            <a:picLocks noChangeAspect="1"/>
          </p:cNvPicPr>
          <p:nvPr/>
        </p:nvPicPr>
        <p:blipFill>
          <a:blip r:embed="rId2"/>
          <a:stretch>
            <a:fillRect/>
          </a:stretch>
        </p:blipFill>
        <p:spPr>
          <a:xfrm>
            <a:off x="9158288" y="700087"/>
            <a:ext cx="2443162" cy="5400675"/>
          </a:xfrm>
          <a:prstGeom prst="rect">
            <a:avLst/>
          </a:prstGeom>
        </p:spPr>
      </p:pic>
      <p:pic>
        <p:nvPicPr>
          <p:cNvPr id="6" name="Content Placeholder 5" descr="A screenshot of a social media post&#10;&#10;Description automatically generated">
            <a:extLst>
              <a:ext uri="{FF2B5EF4-FFF2-40B4-BE49-F238E27FC236}">
                <a16:creationId xmlns:a16="http://schemas.microsoft.com/office/drawing/2014/main" id="{6E7ECE17-8A57-7B4F-8EA7-8F6426FF7026}"/>
              </a:ext>
            </a:extLst>
          </p:cNvPr>
          <p:cNvPicPr>
            <a:picLocks noGrp="1" noChangeAspect="1"/>
          </p:cNvPicPr>
          <p:nvPr>
            <p:ph idx="1"/>
          </p:nvPr>
        </p:nvPicPr>
        <p:blipFill>
          <a:blip r:embed="rId3"/>
          <a:stretch>
            <a:fillRect/>
          </a:stretch>
        </p:blipFill>
        <p:spPr>
          <a:xfrm>
            <a:off x="477012" y="480061"/>
            <a:ext cx="8557260" cy="5897880"/>
          </a:xfrm>
        </p:spPr>
      </p:pic>
    </p:spTree>
    <p:extLst>
      <p:ext uri="{BB962C8B-B14F-4D97-AF65-F5344CB8AC3E}">
        <p14:creationId xmlns:p14="http://schemas.microsoft.com/office/powerpoint/2010/main" val="9319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E5C4AFD7-E6A9-FB4C-93D1-165AD637B0C4}"/>
              </a:ext>
            </a:extLst>
          </p:cNvPr>
          <p:cNvPicPr>
            <a:picLocks noChangeAspect="1"/>
          </p:cNvPicPr>
          <p:nvPr/>
        </p:nvPicPr>
        <p:blipFill>
          <a:blip r:embed="rId2"/>
          <a:stretch>
            <a:fillRect/>
          </a:stretch>
        </p:blipFill>
        <p:spPr>
          <a:xfrm>
            <a:off x="228600" y="157164"/>
            <a:ext cx="11730038" cy="6500812"/>
          </a:xfrm>
          <a:prstGeom prst="rect">
            <a:avLst/>
          </a:prstGeom>
        </p:spPr>
      </p:pic>
      <p:pic>
        <p:nvPicPr>
          <p:cNvPr id="11" name="Picture 10">
            <a:extLst>
              <a:ext uri="{FF2B5EF4-FFF2-40B4-BE49-F238E27FC236}">
                <a16:creationId xmlns:a16="http://schemas.microsoft.com/office/drawing/2014/main" id="{B4046BD4-E258-1743-9537-8452D2C5F6C9}"/>
              </a:ext>
            </a:extLst>
          </p:cNvPr>
          <p:cNvPicPr>
            <a:picLocks noChangeAspect="1"/>
          </p:cNvPicPr>
          <p:nvPr/>
        </p:nvPicPr>
        <p:blipFill>
          <a:blip r:embed="rId3"/>
          <a:stretch>
            <a:fillRect/>
          </a:stretch>
        </p:blipFill>
        <p:spPr>
          <a:xfrm>
            <a:off x="10029825" y="3214688"/>
            <a:ext cx="1792700" cy="2986087"/>
          </a:xfrm>
          <a:prstGeom prst="rect">
            <a:avLst/>
          </a:prstGeom>
        </p:spPr>
      </p:pic>
    </p:spTree>
    <p:extLst>
      <p:ext uri="{BB962C8B-B14F-4D97-AF65-F5344CB8AC3E}">
        <p14:creationId xmlns:p14="http://schemas.microsoft.com/office/powerpoint/2010/main" val="250368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ky, outdoor, street, building&#10;&#10;Description automatically generated">
            <a:extLst>
              <a:ext uri="{FF2B5EF4-FFF2-40B4-BE49-F238E27FC236}">
                <a16:creationId xmlns:a16="http://schemas.microsoft.com/office/drawing/2014/main" id="{C103A133-8309-5942-A5D2-BA5691221791}"/>
              </a:ext>
            </a:extLst>
          </p:cNvPr>
          <p:cNvPicPr>
            <a:picLocks noChangeAspect="1"/>
          </p:cNvPicPr>
          <p:nvPr/>
        </p:nvPicPr>
        <p:blipFill>
          <a:blip r:embed="rId2"/>
          <a:stretch>
            <a:fillRect/>
          </a:stretch>
        </p:blipFill>
        <p:spPr>
          <a:xfrm>
            <a:off x="622549" y="806728"/>
            <a:ext cx="3854945" cy="2149131"/>
          </a:xfrm>
          <a:prstGeom prst="rect">
            <a:avLst/>
          </a:prstGeom>
        </p:spPr>
      </p:pic>
      <p:sp>
        <p:nvSpPr>
          <p:cNvPr id="38" name="Rectangle 3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tree&#10;&#10;Description automatically generated">
            <a:extLst>
              <a:ext uri="{FF2B5EF4-FFF2-40B4-BE49-F238E27FC236}">
                <a16:creationId xmlns:a16="http://schemas.microsoft.com/office/drawing/2014/main" id="{965916FD-F778-A845-A2C7-FA584A166D71}"/>
              </a:ext>
            </a:extLst>
          </p:cNvPr>
          <p:cNvPicPr>
            <a:picLocks noChangeAspect="1"/>
          </p:cNvPicPr>
          <p:nvPr/>
        </p:nvPicPr>
        <p:blipFill>
          <a:blip r:embed="rId3"/>
          <a:stretch>
            <a:fillRect/>
          </a:stretch>
        </p:blipFill>
        <p:spPr>
          <a:xfrm>
            <a:off x="622549" y="4193746"/>
            <a:ext cx="3854945" cy="1580527"/>
          </a:xfrm>
          <a:prstGeom prst="rect">
            <a:avLst/>
          </a:prstGeom>
        </p:spPr>
      </p:pic>
      <p:sp>
        <p:nvSpPr>
          <p:cNvPr id="40" name="Rectangle 3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D1C6ACFB-ED01-2548-8E49-ED187123FF30}"/>
              </a:ext>
            </a:extLst>
          </p:cNvPr>
          <p:cNvPicPr>
            <a:picLocks noChangeAspect="1"/>
          </p:cNvPicPr>
          <p:nvPr/>
        </p:nvPicPr>
        <p:blipFill>
          <a:blip r:embed="rId4"/>
          <a:stretch>
            <a:fillRect/>
          </a:stretch>
        </p:blipFill>
        <p:spPr>
          <a:xfrm>
            <a:off x="5144764" y="1192501"/>
            <a:ext cx="6410084" cy="4487058"/>
          </a:xfrm>
          <a:prstGeom prst="rect">
            <a:avLst/>
          </a:prstGeom>
        </p:spPr>
      </p:pic>
    </p:spTree>
    <p:extLst>
      <p:ext uri="{BB962C8B-B14F-4D97-AF65-F5344CB8AC3E}">
        <p14:creationId xmlns:p14="http://schemas.microsoft.com/office/powerpoint/2010/main" val="311617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5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gn on the side of the street&#10;&#10;Description automatically generated">
            <a:extLst>
              <a:ext uri="{FF2B5EF4-FFF2-40B4-BE49-F238E27FC236}">
                <a16:creationId xmlns:a16="http://schemas.microsoft.com/office/drawing/2014/main" id="{74343B31-CA26-0A4C-A30A-2652165E18E8}"/>
              </a:ext>
            </a:extLst>
          </p:cNvPr>
          <p:cNvPicPr>
            <a:picLocks noChangeAspect="1"/>
          </p:cNvPicPr>
          <p:nvPr/>
        </p:nvPicPr>
        <p:blipFill>
          <a:blip r:embed="rId2"/>
          <a:stretch>
            <a:fillRect/>
          </a:stretch>
        </p:blipFill>
        <p:spPr>
          <a:xfrm>
            <a:off x="6421035" y="743249"/>
            <a:ext cx="5129784" cy="5371501"/>
          </a:xfrm>
          <a:prstGeom prst="rect">
            <a:avLst/>
          </a:prstGeom>
        </p:spPr>
      </p:pic>
      <p:sp>
        <p:nvSpPr>
          <p:cNvPr id="63" name="Rectangle 5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281C0CDF-4AC3-7E46-8554-954F22663526}"/>
              </a:ext>
            </a:extLst>
          </p:cNvPr>
          <p:cNvPicPr>
            <a:picLocks noGrp="1" noChangeAspect="1"/>
          </p:cNvPicPr>
          <p:nvPr>
            <p:ph idx="1"/>
          </p:nvPr>
        </p:nvPicPr>
        <p:blipFill>
          <a:blip r:embed="rId3"/>
          <a:stretch>
            <a:fillRect/>
          </a:stretch>
        </p:blipFill>
        <p:spPr>
          <a:xfrm>
            <a:off x="641180" y="1600200"/>
            <a:ext cx="5129784" cy="3386138"/>
          </a:xfrm>
          <a:prstGeom prst="rect">
            <a:avLst/>
          </a:prstGeom>
        </p:spPr>
      </p:pic>
    </p:spTree>
    <p:extLst>
      <p:ext uri="{BB962C8B-B14F-4D97-AF65-F5344CB8AC3E}">
        <p14:creationId xmlns:p14="http://schemas.microsoft.com/office/powerpoint/2010/main" val="32499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675C175C-8915-3C41-B8B0-475008F52034}"/>
              </a:ext>
            </a:extLst>
          </p:cNvPr>
          <p:cNvPicPr>
            <a:picLocks noChangeAspect="1"/>
          </p:cNvPicPr>
          <p:nvPr/>
        </p:nvPicPr>
        <p:blipFill>
          <a:blip r:embed="rId2"/>
          <a:stretch>
            <a:fillRect/>
          </a:stretch>
        </p:blipFill>
        <p:spPr>
          <a:xfrm>
            <a:off x="477012" y="480060"/>
            <a:ext cx="8310785" cy="5897880"/>
          </a:xfrm>
          <a:prstGeom prst="rect">
            <a:avLst/>
          </a:prstGeom>
        </p:spPr>
      </p:pic>
      <p:pic>
        <p:nvPicPr>
          <p:cNvPr id="3" name="Picture 2" descr="A view of a city street&#10;&#10;Description automatically generated">
            <a:extLst>
              <a:ext uri="{FF2B5EF4-FFF2-40B4-BE49-F238E27FC236}">
                <a16:creationId xmlns:a16="http://schemas.microsoft.com/office/drawing/2014/main" id="{F5817C32-F9E0-9746-9742-A8F9CDD0BFD2}"/>
              </a:ext>
            </a:extLst>
          </p:cNvPr>
          <p:cNvPicPr>
            <a:picLocks noChangeAspect="1"/>
          </p:cNvPicPr>
          <p:nvPr/>
        </p:nvPicPr>
        <p:blipFill>
          <a:blip r:embed="rId3"/>
          <a:stretch>
            <a:fillRect/>
          </a:stretch>
        </p:blipFill>
        <p:spPr>
          <a:xfrm>
            <a:off x="7571231" y="1553125"/>
            <a:ext cx="3872479" cy="4688840"/>
          </a:xfrm>
          <a:prstGeom prst="rect">
            <a:avLst/>
          </a:prstGeom>
        </p:spPr>
      </p:pic>
      <p:sp>
        <p:nvSpPr>
          <p:cNvPr id="9" name="TextBox 8">
            <a:extLst>
              <a:ext uri="{FF2B5EF4-FFF2-40B4-BE49-F238E27FC236}">
                <a16:creationId xmlns:a16="http://schemas.microsoft.com/office/drawing/2014/main" id="{E082B88E-B2B1-644B-BA43-B490369EA9A9}"/>
              </a:ext>
            </a:extLst>
          </p:cNvPr>
          <p:cNvSpPr txBox="1"/>
          <p:nvPr/>
        </p:nvSpPr>
        <p:spPr>
          <a:xfrm>
            <a:off x="7828788" y="5742239"/>
            <a:ext cx="3243072" cy="369332"/>
          </a:xfrm>
          <a:prstGeom prst="rect">
            <a:avLst/>
          </a:prstGeom>
          <a:noFill/>
        </p:spPr>
        <p:txBody>
          <a:bodyPr wrap="square" rtlCol="0">
            <a:spAutoFit/>
          </a:bodyPr>
          <a:lstStyle/>
          <a:p>
            <a:pPr algn="ctr"/>
            <a:r>
              <a:rPr lang="en-US" b="1" i="1" dirty="0">
                <a:solidFill>
                  <a:schemeClr val="bg1"/>
                </a:solidFill>
                <a:latin typeface="Georgia" panose="02040502050405020303" pitchFamily="18" charset="0"/>
              </a:rPr>
              <a:t>Brooklyn On The Rise….</a:t>
            </a:r>
          </a:p>
        </p:txBody>
      </p:sp>
    </p:spTree>
    <p:extLst>
      <p:ext uri="{BB962C8B-B14F-4D97-AF65-F5344CB8AC3E}">
        <p14:creationId xmlns:p14="http://schemas.microsoft.com/office/powerpoint/2010/main" val="28908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453</Words>
  <Application>Microsoft Macintosh PowerPoint</Application>
  <PresentationFormat>Widescreen</PresentationFormat>
  <Paragraphs>62</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Georgia</vt:lpstr>
      <vt:lpstr>Office Theme</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Ranjeeta Bhattacharya</dc:creator>
  <cp:lastModifiedBy>Ranjeeta Bhattacharya</cp:lastModifiedBy>
  <cp:revision>12</cp:revision>
  <dcterms:created xsi:type="dcterms:W3CDTF">2019-07-18T19:32:36Z</dcterms:created>
  <dcterms:modified xsi:type="dcterms:W3CDTF">2019-07-19T01:52:27Z</dcterms:modified>
</cp:coreProperties>
</file>